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1"/>
  </p:notesMasterIdLst>
  <p:handoutMasterIdLst>
    <p:handoutMasterId r:id="rId12"/>
  </p:handoutMasterIdLst>
  <p:sldIdLst>
    <p:sldId id="256" r:id="rId2"/>
    <p:sldId id="388" r:id="rId3"/>
    <p:sldId id="513" r:id="rId4"/>
    <p:sldId id="514" r:id="rId5"/>
    <p:sldId id="515" r:id="rId6"/>
    <p:sldId id="476" r:id="rId7"/>
    <p:sldId id="477" r:id="rId8"/>
    <p:sldId id="491" r:id="rId9"/>
    <p:sldId id="516" r:id="rId10"/>
  </p:sldIdLst>
  <p:sldSz cx="9144000" cy="6858000" type="letter"/>
  <p:notesSz cx="6669088" cy="992822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5pPr>
    <a:lvl6pPr marL="22860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6pPr>
    <a:lvl7pPr marL="27432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7pPr>
    <a:lvl8pPr marL="32004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8pPr>
    <a:lvl9pPr marL="36576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85">
          <p15:clr>
            <a:srgbClr val="A4A3A4"/>
          </p15:clr>
        </p15:guide>
        <p15:guide id="2" pos="27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FF"/>
    <a:srgbClr val="9E9A00"/>
    <a:srgbClr val="00FF99"/>
    <a:srgbClr val="0000FF"/>
    <a:srgbClr val="DEA900"/>
    <a:srgbClr val="00CC00"/>
    <a:srgbClr val="FF33CC"/>
    <a:srgbClr val="A27B00"/>
    <a:srgbClr val="0080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6" autoAdjust="0"/>
    <p:restoredTop sz="80814" autoAdjust="0"/>
  </p:normalViewPr>
  <p:slideViewPr>
    <p:cSldViewPr>
      <p:cViewPr>
        <p:scale>
          <a:sx n="90" d="100"/>
          <a:sy n="90" d="100"/>
        </p:scale>
        <p:origin x="2550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685" y="312"/>
      </p:cViewPr>
      <p:guideLst>
        <p:guide orient="horz" pos="2385"/>
        <p:guide pos="27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4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6620" y="10181"/>
            <a:ext cx="2875232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7236" y="10181"/>
            <a:ext cx="2875233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6620" y="9442928"/>
            <a:ext cx="2875232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7236" y="9442928"/>
            <a:ext cx="2875233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97D9DDEA-1A11-452C-826D-7CC0EAEF925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tiff>
</file>

<file path=ppt/media/image5.wmf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3598" y="-5091"/>
            <a:ext cx="2911494" cy="488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1193" y="-5091"/>
            <a:ext cx="2911494" cy="488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6125"/>
            <a:ext cx="4962525" cy="37226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61210" y="4722313"/>
            <a:ext cx="4946668" cy="4477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3598" y="9444624"/>
            <a:ext cx="2911494" cy="488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1193" y="9444624"/>
            <a:ext cx="2911494" cy="488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FC65170B-CA6E-4BD2-B10A-5B29D404232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8788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5988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4775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33563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ko-KR" dirty="0"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5D398D-F2AF-4CBF-8446-42A524863126}" type="slidenum">
              <a:rPr lang="ko-KR" altLang="en-US" smtClean="0">
                <a:ea typeface="굴림" pitchFamily="34" charset="-127"/>
              </a:rPr>
              <a:pPr/>
              <a:t>1</a:t>
            </a:fld>
            <a:endParaRPr lang="en-US" altLang="ko-KR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err="1"/>
              <a:t>Khái</a:t>
            </a:r>
            <a:r>
              <a:rPr lang="en-US" sz="1400" dirty="0"/>
              <a:t> </a:t>
            </a:r>
            <a:r>
              <a:rPr lang="en-US" sz="1400" dirty="0" err="1"/>
              <a:t>niệm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rất</a:t>
            </a:r>
            <a:r>
              <a:rPr lang="en-US" sz="1400" dirty="0"/>
              <a:t> </a:t>
            </a:r>
            <a:r>
              <a:rPr lang="en-US" sz="1400" dirty="0" err="1"/>
              <a:t>dễ</a:t>
            </a:r>
            <a:r>
              <a:rPr lang="en-US" sz="1400" dirty="0"/>
              <a:t> </a:t>
            </a:r>
            <a:r>
              <a:rPr lang="en-US" sz="1400" dirty="0" err="1"/>
              <a:t>gây</a:t>
            </a:r>
            <a:r>
              <a:rPr lang="en-US" sz="1400" dirty="0"/>
              <a:t> </a:t>
            </a:r>
            <a:r>
              <a:rPr lang="en-US" sz="1400" dirty="0" err="1"/>
              <a:t>nhầm</a:t>
            </a:r>
            <a:r>
              <a:rPr lang="en-US" sz="1400" dirty="0"/>
              <a:t> </a:t>
            </a:r>
            <a:r>
              <a:rPr lang="en-US" sz="1400" dirty="0" err="1"/>
              <a:t>lẫn</a:t>
            </a:r>
            <a:r>
              <a:rPr lang="en-US" sz="1400" dirty="0"/>
              <a:t> do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gọi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từng</a:t>
            </a:r>
            <a:r>
              <a:rPr lang="en-US" sz="1400" dirty="0"/>
              <a:t> </a:t>
            </a:r>
            <a:r>
              <a:rPr lang="en-US" sz="1400" dirty="0" err="1"/>
              <a:t>trường</a:t>
            </a:r>
            <a:r>
              <a:rPr lang="en-US" sz="1400" dirty="0"/>
              <a:t> </a:t>
            </a:r>
            <a:r>
              <a:rPr lang="en-US" sz="1400" dirty="0" err="1"/>
              <a:t>hợp</a:t>
            </a:r>
            <a:r>
              <a:rPr lang="en-US" sz="1400" dirty="0"/>
              <a:t>:</a:t>
            </a:r>
          </a:p>
          <a:p>
            <a:pPr marL="228600" indent="-228600">
              <a:buAutoNum type="arabicPeriod"/>
            </a:pP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1024x768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chứa</a:t>
            </a:r>
            <a:r>
              <a:rPr lang="en-US" sz="1400" dirty="0"/>
              <a:t> 1024x768 </a:t>
            </a:r>
            <a:r>
              <a:rPr lang="en-US" sz="1400" dirty="0" err="1"/>
              <a:t>điểm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endParaRPr lang="en-US" sz="1400" dirty="0"/>
          </a:p>
          <a:p>
            <a:pPr marL="228600" indent="-228600">
              <a:buAutoNum type="arabicPeriod"/>
            </a:pPr>
            <a:r>
              <a:rPr lang="en-US" sz="1400" dirty="0" err="1"/>
              <a:t>Nhưng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hiểu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ý</a:t>
            </a:r>
            <a:r>
              <a:rPr lang="en-US" sz="1400" dirty="0"/>
              <a:t> </a:t>
            </a:r>
            <a:r>
              <a:rPr lang="en-US" sz="1400" dirty="0" err="1"/>
              <a:t>nghĩ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mức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chi </a:t>
            </a:r>
            <a:r>
              <a:rPr lang="en-US" sz="1400" dirty="0" err="1"/>
              <a:t>tiết</a:t>
            </a:r>
            <a:r>
              <a:rPr lang="en-US" sz="1400" dirty="0"/>
              <a:t>, hay </a:t>
            </a:r>
            <a:r>
              <a:rPr lang="en-US" sz="1400" dirty="0" err="1"/>
              <a:t>khả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biệt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chi </a:t>
            </a:r>
            <a:r>
              <a:rPr lang="en-US" sz="1400" dirty="0" err="1"/>
              <a:t>tiết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endParaRPr lang="en-US" sz="1400" dirty="0"/>
          </a:p>
          <a:p>
            <a:pPr marL="228600" indent="-228600">
              <a:buAutoNum type="arabicPeriod"/>
            </a:pPr>
            <a:r>
              <a:rPr lang="en-US" sz="1400" dirty="0" err="1"/>
              <a:t>Vậy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đo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người</a:t>
            </a:r>
            <a:r>
              <a:rPr lang="en-US" sz="1400" dirty="0"/>
              <a:t> ta dung 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DPI</a:t>
            </a:r>
          </a:p>
          <a:p>
            <a:pPr marL="228600" indent="-228600">
              <a:buAutoNum type="arabicPeriod"/>
            </a:pPr>
            <a:r>
              <a:rPr lang="en-US" sz="1400" dirty="0" err="1"/>
              <a:t>Lúc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,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kích</a:t>
            </a:r>
            <a:r>
              <a:rPr lang="en-US" sz="1400" dirty="0"/>
              <a:t> </a:t>
            </a:r>
            <a:r>
              <a:rPr lang="en-US" sz="1400" dirty="0" err="1"/>
              <a:t>thước</a:t>
            </a:r>
            <a:r>
              <a:rPr lang="en-US" sz="1400" dirty="0"/>
              <a:t> </a:t>
            </a:r>
            <a:r>
              <a:rPr lang="en-US" sz="1400" dirty="0" err="1"/>
              <a:t>vật</a:t>
            </a:r>
            <a:r>
              <a:rPr lang="en-US" sz="1400" dirty="0"/>
              <a:t> </a:t>
            </a:r>
            <a:r>
              <a:rPr lang="en-US" sz="1400" dirty="0" err="1"/>
              <a:t>lí</a:t>
            </a:r>
            <a:r>
              <a:rPr lang="en-US" sz="1400" dirty="0"/>
              <a:t> ,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DPI </a:t>
            </a:r>
            <a:r>
              <a:rPr lang="en-US" sz="1400" b="1" dirty="0" err="1"/>
              <a:t>cao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b="1" dirty="0"/>
              <a:t> </a:t>
            </a:r>
            <a:r>
              <a:rPr lang="en-US" sz="1400" b="1" dirty="0" err="1"/>
              <a:t>tức</a:t>
            </a:r>
            <a:r>
              <a:rPr lang="en-US" sz="1400" b="1" dirty="0"/>
              <a:t> </a:t>
            </a:r>
            <a:r>
              <a:rPr lang="en-US" sz="1400" b="1" dirty="0" err="1"/>
              <a:t>kích</a:t>
            </a:r>
            <a:r>
              <a:rPr lang="en-US" sz="1400" b="1" dirty="0"/>
              <a:t> </a:t>
            </a:r>
            <a:r>
              <a:rPr lang="en-US" sz="1400" b="1" dirty="0" err="1"/>
              <a:t>thước</a:t>
            </a:r>
            <a:r>
              <a:rPr lang="en-US" sz="1400" b="1" dirty="0"/>
              <a:t> </a:t>
            </a:r>
            <a:r>
              <a:rPr lang="en-US" sz="1400" b="1" dirty="0" err="1"/>
              <a:t>của</a:t>
            </a:r>
            <a:r>
              <a:rPr lang="en-US" sz="1400" b="1" dirty="0"/>
              <a:t> </a:t>
            </a:r>
            <a:r>
              <a:rPr lang="en-US" sz="1400" b="1" dirty="0" err="1"/>
              <a:t>từng</a:t>
            </a:r>
            <a:r>
              <a:rPr lang="en-US" sz="1400" b="1" dirty="0"/>
              <a:t> pixel </a:t>
            </a:r>
            <a:r>
              <a:rPr lang="en-US" sz="1400" b="1" dirty="0" err="1"/>
              <a:t>nhỏ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b="1" dirty="0"/>
              <a:t> </a:t>
            </a:r>
            <a:r>
              <a:rPr lang="en-US" sz="1400" b="1" dirty="0" err="1"/>
              <a:t>và</a:t>
            </a:r>
            <a:r>
              <a:rPr lang="en-US" sz="1400" b="1" dirty="0"/>
              <a:t> </a:t>
            </a:r>
            <a:r>
              <a:rPr lang="en-US" sz="1400" b="1" dirty="0" err="1"/>
              <a:t>số</a:t>
            </a:r>
            <a:r>
              <a:rPr lang="en-US" sz="1400" b="1" dirty="0"/>
              <a:t> </a:t>
            </a:r>
            <a:r>
              <a:rPr lang="en-US" sz="1400" b="1" dirty="0" err="1"/>
              <a:t>lượng</a:t>
            </a:r>
            <a:r>
              <a:rPr lang="en-US" sz="1400" b="1" dirty="0"/>
              <a:t> </a:t>
            </a:r>
            <a:r>
              <a:rPr lang="en-US" sz="1400" b="1" dirty="0" err="1"/>
              <a:t>sẽ</a:t>
            </a:r>
            <a:r>
              <a:rPr lang="en-US" sz="1400" b="1" dirty="0"/>
              <a:t> </a:t>
            </a:r>
            <a:r>
              <a:rPr lang="en-US" sz="1400" b="1" dirty="0" err="1"/>
              <a:t>nhiều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dirty="0"/>
              <a:t>,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thấp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ngược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2828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err="1"/>
              <a:t>Các</a:t>
            </a:r>
            <a:r>
              <a:rPr lang="en-US" sz="1400" b="1" dirty="0"/>
              <a:t> </a:t>
            </a:r>
            <a:r>
              <a:rPr lang="en-US" sz="1400" b="1" dirty="0" err="1"/>
              <a:t>yếu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</a:t>
            </a:r>
            <a:r>
              <a:rPr lang="en-US" sz="1400" b="1" dirty="0" err="1"/>
              <a:t>ảnh</a:t>
            </a:r>
            <a:r>
              <a:rPr lang="en-US" sz="1400" b="1" dirty="0"/>
              <a:t> </a:t>
            </a:r>
            <a:r>
              <a:rPr lang="en-US" sz="1400" b="1" dirty="0" err="1"/>
              <a:t>hưởng</a:t>
            </a:r>
            <a:r>
              <a:rPr lang="en-US" sz="1400" b="1" dirty="0"/>
              <a:t> </a:t>
            </a:r>
            <a:r>
              <a:rPr lang="en-US" sz="1400" b="1" dirty="0" err="1"/>
              <a:t>đến</a:t>
            </a:r>
            <a:r>
              <a:rPr lang="en-US" sz="1400" b="1" dirty="0"/>
              <a:t> </a:t>
            </a:r>
            <a:r>
              <a:rPr lang="en-US" sz="1400" b="1" dirty="0" err="1"/>
              <a:t>nhất</a:t>
            </a:r>
            <a:r>
              <a:rPr lang="en-US" sz="1400" b="1" dirty="0"/>
              <a:t> </a:t>
            </a:r>
            <a:r>
              <a:rPr lang="en-US" sz="1400" b="1" dirty="0" err="1"/>
              <a:t>lượng</a:t>
            </a:r>
            <a:r>
              <a:rPr lang="en-US" sz="1400" b="1" dirty="0"/>
              <a:t> </a:t>
            </a:r>
            <a:r>
              <a:rPr lang="en-US" sz="1400" b="1" dirty="0" err="1"/>
              <a:t>ảnh</a:t>
            </a:r>
            <a:r>
              <a:rPr lang="en-US" sz="1400" b="1" dirty="0"/>
              <a:t>:</a:t>
            </a:r>
          </a:p>
          <a:p>
            <a:pPr marL="342900" indent="-342900">
              <a:buAutoNum type="arabicPeriod"/>
            </a:pPr>
            <a:r>
              <a:rPr lang="en-US" sz="1400" b="0" dirty="0"/>
              <a:t>Do </a:t>
            </a:r>
            <a:r>
              <a:rPr lang="en-US" sz="1400" b="0" dirty="0" err="1"/>
              <a:t>hạn</a:t>
            </a:r>
            <a:r>
              <a:rPr lang="en-US" sz="1400" b="0" dirty="0"/>
              <a:t> </a:t>
            </a:r>
            <a:r>
              <a:rPr lang="en-US" sz="1400" b="0" dirty="0" err="1"/>
              <a:t>chế</a:t>
            </a:r>
            <a:r>
              <a:rPr lang="en-US" sz="1400" b="0" dirty="0"/>
              <a:t> </a:t>
            </a:r>
            <a:r>
              <a:rPr lang="en-US" sz="1400" b="0" dirty="0" err="1"/>
              <a:t>của</a:t>
            </a:r>
            <a:r>
              <a:rPr lang="en-US" sz="1400" b="0" dirty="0"/>
              <a:t> </a:t>
            </a:r>
            <a:r>
              <a:rPr lang="en-US" sz="1400" b="0" dirty="0" err="1"/>
              <a:t>cảm</a:t>
            </a:r>
            <a:r>
              <a:rPr lang="en-US" sz="1400" b="0" dirty="0"/>
              <a:t> </a:t>
            </a:r>
            <a:r>
              <a:rPr lang="en-US" sz="1400" b="0" dirty="0" err="1"/>
              <a:t>biến</a:t>
            </a:r>
            <a:r>
              <a:rPr lang="en-US" sz="1400" b="0" dirty="0"/>
              <a:t> </a:t>
            </a:r>
            <a:r>
              <a:rPr lang="en-US" sz="1400" b="0" dirty="0" err="1"/>
              <a:t>trong</a:t>
            </a:r>
            <a:r>
              <a:rPr lang="en-US" sz="1400" b="0" dirty="0"/>
              <a:t> </a:t>
            </a:r>
            <a:r>
              <a:rPr lang="en-US" sz="1400" b="0" dirty="0" err="1"/>
              <a:t>các</a:t>
            </a:r>
            <a:r>
              <a:rPr lang="en-US" sz="1400" b="0" dirty="0"/>
              <a:t> </a:t>
            </a:r>
            <a:r>
              <a:rPr lang="en-US" sz="1400" b="0" dirty="0" err="1"/>
              <a:t>máy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số</a:t>
            </a:r>
            <a:r>
              <a:rPr lang="en-US" sz="1400" b="0" dirty="0"/>
              <a:t> </a:t>
            </a:r>
            <a:r>
              <a:rPr lang="en-US" sz="1400" b="0" dirty="0" err="1"/>
              <a:t>và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thực</a:t>
            </a:r>
            <a:r>
              <a:rPr lang="en-US" sz="1400" b="0" dirty="0"/>
              <a:t> </a:t>
            </a:r>
            <a:r>
              <a:rPr lang="en-US" sz="1400" b="0" dirty="0" err="1"/>
              <a:t>tế</a:t>
            </a:r>
            <a:r>
              <a:rPr lang="en-US" sz="1400" b="0" dirty="0"/>
              <a:t> </a:t>
            </a:r>
            <a:r>
              <a:rPr lang="en-US" sz="1400" b="0" dirty="0" err="1"/>
              <a:t>sau</a:t>
            </a:r>
            <a:r>
              <a:rPr lang="en-US" sz="1400" b="0" dirty="0"/>
              <a:t> </a:t>
            </a:r>
            <a:r>
              <a:rPr lang="en-US" sz="1400" b="0" dirty="0" err="1"/>
              <a:t>khi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r>
              <a:rPr lang="en-US" sz="1400" b="0" dirty="0"/>
              <a:t> </a:t>
            </a:r>
            <a:r>
              <a:rPr lang="en-US" sz="1400" b="0" dirty="0" err="1"/>
              <a:t>ghi</a:t>
            </a:r>
            <a:r>
              <a:rPr lang="en-US" sz="1400" b="0" dirty="0"/>
              <a:t> </a:t>
            </a:r>
            <a:r>
              <a:rPr lang="en-US" sz="1400" b="0" dirty="0" err="1"/>
              <a:t>nhận</a:t>
            </a:r>
            <a:r>
              <a:rPr lang="en-US" sz="1400" b="0" dirty="0"/>
              <a:t> </a:t>
            </a:r>
            <a:r>
              <a:rPr lang="en-US" sz="1400" b="0" dirty="0" err="1"/>
              <a:t>sẽ</a:t>
            </a:r>
            <a:r>
              <a:rPr lang="en-US" sz="1400" b="0" dirty="0"/>
              <a:t> </a:t>
            </a:r>
            <a:r>
              <a:rPr lang="en-US" sz="1400" b="0" dirty="0" err="1"/>
              <a:t>bị</a:t>
            </a:r>
            <a:r>
              <a:rPr lang="en-US" sz="1400" b="0" dirty="0"/>
              <a:t> </a:t>
            </a:r>
            <a:r>
              <a:rPr lang="en-US" sz="1400" b="0" dirty="0" err="1"/>
              <a:t>làm</a:t>
            </a:r>
            <a:r>
              <a:rPr lang="en-US" sz="1400" b="0" dirty="0"/>
              <a:t> </a:t>
            </a:r>
            <a:r>
              <a:rPr lang="en-US" sz="1400" b="0" dirty="0" err="1"/>
              <a:t>giảm</a:t>
            </a:r>
            <a:r>
              <a:rPr lang="en-US" sz="1400" b="0" dirty="0"/>
              <a:t> </a:t>
            </a:r>
            <a:r>
              <a:rPr lang="en-US" sz="1400" b="0" dirty="0" err="1"/>
              <a:t>mẫu</a:t>
            </a:r>
            <a:r>
              <a:rPr lang="en-US" sz="1400" b="0" dirty="0"/>
              <a:t> </a:t>
            </a:r>
            <a:r>
              <a:rPr lang="en-US" sz="1400" b="0" dirty="0" err="1"/>
              <a:t>tuỳ</a:t>
            </a:r>
            <a:r>
              <a:rPr lang="en-US" sz="1400" b="0" dirty="0"/>
              <a:t> </a:t>
            </a:r>
            <a:r>
              <a:rPr lang="en-US" sz="1400" b="0" dirty="0" err="1"/>
              <a:t>thuộc</a:t>
            </a:r>
            <a:r>
              <a:rPr lang="en-US" sz="1400" b="0" dirty="0"/>
              <a:t> </a:t>
            </a:r>
            <a:r>
              <a:rPr lang="en-US" sz="1400" b="0" dirty="0" err="1"/>
              <a:t>vào</a:t>
            </a:r>
            <a:r>
              <a:rPr lang="en-US" sz="1400" b="0" dirty="0"/>
              <a:t> chat </a:t>
            </a:r>
            <a:r>
              <a:rPr lang="en-US" sz="1400" b="0" dirty="0" err="1"/>
              <a:t>lượng</a:t>
            </a:r>
            <a:r>
              <a:rPr lang="en-US" sz="1400" b="0" dirty="0"/>
              <a:t> </a:t>
            </a:r>
            <a:r>
              <a:rPr lang="en-US" sz="1400" b="0" dirty="0" err="1"/>
              <a:t>cảm</a:t>
            </a:r>
            <a:r>
              <a:rPr lang="en-US" sz="1400" b="0" dirty="0"/>
              <a:t> </a:t>
            </a:r>
            <a:r>
              <a:rPr lang="en-US" sz="1400" b="0" dirty="0" err="1"/>
              <a:t>biến</a:t>
            </a:r>
            <a:r>
              <a:rPr lang="en-US" sz="1400" b="0" dirty="0"/>
              <a:t> </a:t>
            </a:r>
            <a:r>
              <a:rPr lang="en-US" sz="1400" b="0" dirty="0" err="1"/>
              <a:t>làm</a:t>
            </a:r>
            <a:r>
              <a:rPr lang="en-US" sz="1400" b="0" dirty="0"/>
              <a:t> </a:t>
            </a:r>
            <a:r>
              <a:rPr lang="en-US" sz="1400" b="0" dirty="0" err="1"/>
              <a:t>cho</a:t>
            </a:r>
            <a:r>
              <a:rPr lang="en-US" sz="1400" b="0" dirty="0"/>
              <a:t> </a:t>
            </a:r>
            <a:r>
              <a:rPr lang="en-US" sz="1400" b="0" dirty="0" err="1"/>
              <a:t>anh</a:t>
            </a:r>
            <a:r>
              <a:rPr lang="en-US" sz="1400" b="0" dirty="0"/>
              <a:t> </a:t>
            </a:r>
            <a:r>
              <a:rPr lang="en-US" sz="1400" b="0" dirty="0" err="1"/>
              <a:t>không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r>
              <a:rPr lang="en-US" sz="1400" b="0" dirty="0"/>
              <a:t> </a:t>
            </a:r>
            <a:r>
              <a:rPr lang="en-US" sz="1400" b="0" dirty="0" err="1"/>
              <a:t>như</a:t>
            </a:r>
            <a:r>
              <a:rPr lang="en-US" sz="1400" b="0" dirty="0"/>
              <a:t> ban </a:t>
            </a:r>
            <a:r>
              <a:rPr lang="en-US" sz="1400" b="0" dirty="0" err="1"/>
              <a:t>đầu</a:t>
            </a:r>
            <a:endParaRPr lang="en-US" sz="1400" b="0" dirty="0"/>
          </a:p>
          <a:p>
            <a:pPr marL="342900" indent="-342900">
              <a:buAutoNum type="arabicPeriod"/>
            </a:pPr>
            <a:r>
              <a:rPr lang="en-US" sz="1400" b="0" dirty="0" err="1"/>
              <a:t>Ngoài</a:t>
            </a:r>
            <a:r>
              <a:rPr lang="en-US" sz="1400" b="0" dirty="0"/>
              <a:t> </a:t>
            </a:r>
            <a:r>
              <a:rPr lang="en-US" sz="1400" b="0" dirty="0" err="1"/>
              <a:t>ra</a:t>
            </a:r>
            <a:r>
              <a:rPr lang="en-US" sz="1400" b="0" dirty="0"/>
              <a:t> </a:t>
            </a:r>
            <a:r>
              <a:rPr lang="en-US" sz="1400" b="0" dirty="0" err="1"/>
              <a:t>cho</a:t>
            </a:r>
            <a:r>
              <a:rPr lang="en-US" sz="1400" b="0" dirty="0"/>
              <a:t> </a:t>
            </a:r>
            <a:r>
              <a:rPr lang="en-US" sz="1400" b="0" dirty="0" err="1"/>
              <a:t>các</a:t>
            </a:r>
            <a:r>
              <a:rPr lang="en-US" sz="1400" b="0" dirty="0"/>
              <a:t> </a:t>
            </a:r>
            <a:r>
              <a:rPr lang="en-US" sz="1400" b="0" dirty="0" err="1"/>
              <a:t>yếu</a:t>
            </a:r>
            <a:r>
              <a:rPr lang="en-US" sz="1400" b="0" dirty="0"/>
              <a:t> </a:t>
            </a:r>
            <a:r>
              <a:rPr lang="en-US" sz="1400" b="0" dirty="0" err="1"/>
              <a:t>tố</a:t>
            </a:r>
            <a:r>
              <a:rPr lang="en-US" sz="1400" b="0" dirty="0"/>
              <a:t> </a:t>
            </a:r>
            <a:r>
              <a:rPr lang="en-US" sz="1400" b="0" dirty="0" err="1"/>
              <a:t>cơ</a:t>
            </a:r>
            <a:r>
              <a:rPr lang="en-US" sz="1400" b="0" dirty="0"/>
              <a:t> </a:t>
            </a:r>
            <a:r>
              <a:rPr lang="en-US" sz="1400" b="0" dirty="0" err="1"/>
              <a:t>học</a:t>
            </a:r>
            <a:r>
              <a:rPr lang="en-US" sz="1400" b="0" dirty="0"/>
              <a:t> </a:t>
            </a:r>
            <a:r>
              <a:rPr lang="en-US" sz="1400" b="0" dirty="0" err="1"/>
              <a:t>như</a:t>
            </a:r>
            <a:r>
              <a:rPr lang="en-US" sz="1400" b="0" dirty="0"/>
              <a:t> </a:t>
            </a:r>
            <a:r>
              <a:rPr lang="en-US" sz="1400" b="0" dirty="0" err="1"/>
              <a:t>ống</a:t>
            </a:r>
            <a:r>
              <a:rPr lang="en-US" sz="1400" b="0" dirty="0"/>
              <a:t> </a:t>
            </a:r>
            <a:r>
              <a:rPr lang="en-US" sz="1400" b="0" dirty="0" err="1"/>
              <a:t>kính</a:t>
            </a:r>
            <a:r>
              <a:rPr lang="en-US" sz="1400" b="0" dirty="0"/>
              <a:t> hay </a:t>
            </a:r>
            <a:r>
              <a:rPr lang="en-US" sz="1400" b="0" dirty="0" err="1"/>
              <a:t>bộ</a:t>
            </a:r>
            <a:r>
              <a:rPr lang="en-US" sz="1400" b="0" dirty="0"/>
              <a:t> </a:t>
            </a:r>
            <a:r>
              <a:rPr lang="en-US" sz="1400" b="0" dirty="0" err="1"/>
              <a:t>xử</a:t>
            </a:r>
            <a:r>
              <a:rPr lang="en-US" sz="1400" b="0" dirty="0"/>
              <a:t> </a:t>
            </a:r>
            <a:r>
              <a:rPr lang="en-US" sz="1400" b="0" dirty="0" err="1"/>
              <a:t>lí</a:t>
            </a:r>
            <a:r>
              <a:rPr lang="en-US" sz="1400" b="0" dirty="0"/>
              <a:t> </a:t>
            </a:r>
            <a:r>
              <a:rPr lang="en-US" sz="1400" b="0" dirty="0" err="1"/>
              <a:t>tín</a:t>
            </a:r>
            <a:r>
              <a:rPr lang="en-US" sz="1400" b="0" dirty="0"/>
              <a:t> </a:t>
            </a:r>
            <a:r>
              <a:rPr lang="en-US" sz="1400" b="0" dirty="0" err="1"/>
              <a:t>hiệu</a:t>
            </a:r>
            <a:r>
              <a:rPr lang="en-US" sz="1400" b="0" dirty="0"/>
              <a:t> </a:t>
            </a:r>
            <a:r>
              <a:rPr lang="en-US" sz="1400" b="0" dirty="0" err="1"/>
              <a:t>cũng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hưởng</a:t>
            </a:r>
            <a:r>
              <a:rPr lang="en-US" sz="1400" b="0" dirty="0"/>
              <a:t> </a:t>
            </a:r>
            <a:r>
              <a:rPr lang="en-US" sz="1400" b="0" dirty="0" err="1"/>
              <a:t>đến</a:t>
            </a:r>
            <a:r>
              <a:rPr lang="en-US" sz="1400" b="0" dirty="0"/>
              <a:t> chat </a:t>
            </a:r>
            <a:r>
              <a:rPr lang="en-US" sz="1400" b="0" dirty="0" err="1"/>
              <a:t>lượng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đầu</a:t>
            </a:r>
            <a:r>
              <a:rPr lang="en-US" sz="1400" b="0" dirty="0"/>
              <a:t> </a:t>
            </a:r>
            <a:r>
              <a:rPr lang="en-US" sz="1400" b="0" dirty="0" err="1"/>
              <a:t>ra</a:t>
            </a:r>
            <a:r>
              <a:rPr lang="en-US" sz="1400" b="0" dirty="0"/>
              <a:t> </a:t>
            </a:r>
            <a:r>
              <a:rPr lang="en-US" sz="1400" b="0" dirty="0" err="1"/>
              <a:t>thu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endParaRPr lang="en-US" sz="1400" b="0" dirty="0"/>
          </a:p>
          <a:p>
            <a:pPr marL="342900" indent="-342900">
              <a:buAutoNum type="arabicPeriod"/>
            </a:pPr>
            <a:endParaRPr lang="en-US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11014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Generative model</a:t>
            </a:r>
            <a:r>
              <a:rPr lang="en-US" dirty="0"/>
              <a:t>: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lieu, ta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, qua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lieu D ta </a:t>
            </a:r>
            <a:r>
              <a:rPr lang="en-US" dirty="0" err="1"/>
              <a:t>kì</a:t>
            </a:r>
            <a:r>
              <a:rPr lang="en-US" dirty="0"/>
              <a:t> </a:t>
            </a:r>
            <a:r>
              <a:rPr lang="en-US" dirty="0" err="1"/>
              <a:t>vọng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phôi</a:t>
            </a:r>
            <a:r>
              <a:rPr lang="en-US" dirty="0"/>
              <a:t> </a:t>
            </a:r>
          </a:p>
          <a:p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 </a:t>
            </a:r>
            <a:r>
              <a:rPr lang="en-US" dirty="0" err="1"/>
              <a:t>nhẩt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tiếp</a:t>
            </a:r>
            <a:r>
              <a:rPr lang="en-US" b="1" dirty="0"/>
              <a:t> </a:t>
            </a:r>
            <a:r>
              <a:rPr lang="en-US" b="1" dirty="0" err="1"/>
              <a:t>cận</a:t>
            </a:r>
            <a:r>
              <a:rPr lang="en-US" b="1" dirty="0"/>
              <a:t>: </a:t>
            </a:r>
            <a:r>
              <a:rPr lang="en-US" b="0" dirty="0" err="1"/>
              <a:t>ý</a:t>
            </a:r>
            <a:r>
              <a:rPr lang="en-US" b="0" dirty="0"/>
              <a:t> </a:t>
            </a:r>
            <a:r>
              <a:rPr lang="en-US" b="0" dirty="0" err="1"/>
              <a:t>tưởng</a:t>
            </a:r>
            <a:r>
              <a:rPr lang="en-US" b="0" dirty="0"/>
              <a:t>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chỉ</a:t>
            </a:r>
            <a:r>
              <a:rPr lang="en-US" b="0" dirty="0"/>
              <a:t> </a:t>
            </a:r>
            <a:r>
              <a:rPr lang="en-US" b="0" dirty="0" err="1"/>
              <a:t>ước</a:t>
            </a:r>
            <a:r>
              <a:rPr lang="en-US" b="0" dirty="0"/>
              <a:t> </a:t>
            </a:r>
            <a:r>
              <a:rPr lang="en-US" b="0" dirty="0" err="1"/>
              <a:t>lượng</a:t>
            </a:r>
            <a:r>
              <a:rPr lang="en-US" b="0" dirty="0"/>
              <a:t> </a:t>
            </a:r>
            <a:r>
              <a:rPr lang="en-US" b="0" dirty="0" err="1"/>
              <a:t>một</a:t>
            </a:r>
            <a:r>
              <a:rPr lang="en-US" b="0" dirty="0"/>
              <a:t> generative model </a:t>
            </a:r>
            <a:r>
              <a:rPr lang="en-US" b="0" dirty="0" err="1"/>
              <a:t>sao</a:t>
            </a:r>
            <a:r>
              <a:rPr lang="en-US" b="0" dirty="0"/>
              <a:t> </a:t>
            </a:r>
            <a:r>
              <a:rPr lang="en-US" b="0" dirty="0" err="1"/>
              <a:t>cho</a:t>
            </a:r>
            <a:r>
              <a:rPr lang="en-US" b="0" dirty="0"/>
              <a:t> </a:t>
            </a:r>
            <a:r>
              <a:rPr lang="en-US" b="0" dirty="0" err="1"/>
              <a:t>mà</a:t>
            </a:r>
            <a:r>
              <a:rPr lang="en-US" b="0" dirty="0"/>
              <a:t> </a:t>
            </a:r>
            <a:r>
              <a:rPr lang="en-US" b="0" dirty="0" err="1"/>
              <a:t>nó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r>
              <a:rPr lang="en-US" b="0" dirty="0"/>
              <a:t> going </a:t>
            </a:r>
            <a:r>
              <a:rPr lang="en-US" b="0" dirty="0" err="1"/>
              <a:t>với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</a:t>
            </a:r>
            <a:r>
              <a:rPr lang="en-US" b="0" dirty="0" err="1"/>
              <a:t>được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từ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</a:t>
            </a:r>
          </a:p>
          <a:p>
            <a:r>
              <a:rPr lang="en-US" b="1" dirty="0" err="1"/>
              <a:t>Giải</a:t>
            </a:r>
            <a:r>
              <a:rPr lang="en-US" b="1" dirty="0"/>
              <a:t> </a:t>
            </a:r>
            <a:r>
              <a:rPr lang="en-US" b="1" dirty="0" err="1"/>
              <a:t>thích</a:t>
            </a:r>
            <a:r>
              <a:rPr lang="en-US" b="1" dirty="0"/>
              <a:t>:</a:t>
            </a:r>
            <a:r>
              <a:rPr lang="en-US" b="0" dirty="0"/>
              <a:t>  Ta </a:t>
            </a:r>
            <a:r>
              <a:rPr lang="en-US" b="0" dirty="0" err="1"/>
              <a:t>không</a:t>
            </a:r>
            <a:r>
              <a:rPr lang="en-US" b="0" dirty="0"/>
              <a:t> </a:t>
            </a:r>
            <a:r>
              <a:rPr lang="en-US" b="0" dirty="0" err="1"/>
              <a:t>cần</a:t>
            </a:r>
            <a:r>
              <a:rPr lang="en-US" b="0" dirty="0"/>
              <a:t> </a:t>
            </a:r>
            <a:r>
              <a:rPr lang="en-US" b="0" dirty="0" err="1"/>
              <a:t>phải</a:t>
            </a:r>
            <a:r>
              <a:rPr lang="en-US" b="0" dirty="0"/>
              <a:t> </a:t>
            </a:r>
            <a:r>
              <a:rPr lang="en-US" b="0" dirty="0" err="1"/>
              <a:t>tìm</a:t>
            </a:r>
            <a:r>
              <a:rPr lang="en-US" b="0" dirty="0"/>
              <a:t> </a:t>
            </a:r>
            <a:r>
              <a:rPr lang="en-US" b="0" dirty="0" err="1"/>
              <a:t>cho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 (explicit density estimation) (</a:t>
            </a:r>
            <a:r>
              <a:rPr lang="en-US" b="0" dirty="0" err="1"/>
              <a:t>vì</a:t>
            </a:r>
            <a:r>
              <a:rPr lang="en-US" b="0" dirty="0"/>
              <a:t> </a:t>
            </a:r>
            <a:r>
              <a:rPr lang="en-US" b="0" dirty="0" err="1"/>
              <a:t>điều</a:t>
            </a:r>
            <a:r>
              <a:rPr lang="en-US" b="0" dirty="0"/>
              <a:t> </a:t>
            </a:r>
            <a:r>
              <a:rPr lang="en-US" b="0" dirty="0" err="1"/>
              <a:t>này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rất</a:t>
            </a:r>
            <a:r>
              <a:rPr lang="en-US" b="0" dirty="0"/>
              <a:t> </a:t>
            </a:r>
            <a:r>
              <a:rPr lang="en-US" b="0" dirty="0" err="1"/>
              <a:t>tốn</a:t>
            </a:r>
            <a:r>
              <a:rPr lang="en-US" b="0" dirty="0"/>
              <a:t> </a:t>
            </a:r>
            <a:r>
              <a:rPr lang="en-US" b="0" dirty="0" err="1"/>
              <a:t>công</a:t>
            </a:r>
            <a:r>
              <a:rPr lang="en-US" b="0" dirty="0"/>
              <a:t> </a:t>
            </a:r>
            <a:r>
              <a:rPr lang="en-US" b="0" dirty="0" err="1"/>
              <a:t>sức</a:t>
            </a:r>
            <a:r>
              <a:rPr lang="en-US" b="0" dirty="0"/>
              <a:t>) </a:t>
            </a:r>
            <a:r>
              <a:rPr lang="en-US" b="0" dirty="0" err="1"/>
              <a:t>mà</a:t>
            </a:r>
            <a:r>
              <a:rPr lang="en-US" b="0" dirty="0"/>
              <a:t> </a:t>
            </a:r>
            <a:r>
              <a:rPr lang="en-US" b="0" dirty="0" err="1"/>
              <a:t>thay</a:t>
            </a:r>
            <a:r>
              <a:rPr lang="en-US" b="0" dirty="0"/>
              <a:t> </a:t>
            </a:r>
            <a:r>
              <a:rPr lang="en-US" b="0" dirty="0" err="1"/>
              <a:t>vào</a:t>
            </a:r>
            <a:r>
              <a:rPr lang="en-US" b="0" dirty="0"/>
              <a:t> </a:t>
            </a:r>
            <a:r>
              <a:rPr lang="en-US" b="0" dirty="0" err="1"/>
              <a:t>đó</a:t>
            </a:r>
            <a:r>
              <a:rPr lang="en-US" b="0" dirty="0"/>
              <a:t>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tìm</a:t>
            </a:r>
            <a:r>
              <a:rPr lang="en-US" b="0" dirty="0"/>
              <a:t> </a:t>
            </a:r>
            <a:r>
              <a:rPr lang="en-US" b="0" dirty="0" err="1"/>
              <a:t>một</a:t>
            </a:r>
            <a:r>
              <a:rPr lang="en-US" b="0" dirty="0"/>
              <a:t> </a:t>
            </a:r>
            <a:r>
              <a:rPr lang="en-US" b="0" dirty="0" err="1"/>
              <a:t>mạng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sinh</a:t>
            </a:r>
            <a:r>
              <a:rPr lang="en-US" b="0" dirty="0"/>
              <a:t> G </a:t>
            </a:r>
            <a:r>
              <a:rPr lang="en-US" b="0" dirty="0" err="1"/>
              <a:t>có</a:t>
            </a:r>
            <a:r>
              <a:rPr lang="en-US" b="0" dirty="0"/>
              <a:t> </a:t>
            </a:r>
            <a:r>
              <a:rPr lang="en-US" b="0" dirty="0" err="1"/>
              <a:t>thể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going </a:t>
            </a:r>
            <a:r>
              <a:rPr lang="en-US" b="0" dirty="0" err="1"/>
              <a:t>với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</a:t>
            </a:r>
          </a:p>
          <a:p>
            <a:endParaRPr lang="en-US" b="0" dirty="0"/>
          </a:p>
          <a:p>
            <a:r>
              <a:rPr lang="en-US" b="0" dirty="0" err="1"/>
              <a:t>Có</a:t>
            </a:r>
            <a:r>
              <a:rPr lang="en-US" b="0" dirty="0"/>
              <a:t> 2 </a:t>
            </a:r>
            <a:r>
              <a:rPr lang="en-US" b="0" dirty="0" err="1"/>
              <a:t>cách</a:t>
            </a:r>
            <a:r>
              <a:rPr lang="en-US" b="0" dirty="0"/>
              <a:t> </a:t>
            </a:r>
            <a:r>
              <a:rPr lang="en-US" b="0" dirty="0" err="1"/>
              <a:t>phổ</a:t>
            </a:r>
            <a:r>
              <a:rPr lang="en-US" b="0" dirty="0"/>
              <a:t> </a:t>
            </a:r>
            <a:r>
              <a:rPr lang="en-US" b="0" dirty="0" err="1"/>
              <a:t>biến</a:t>
            </a:r>
            <a:r>
              <a:rPr lang="en-US" b="0" dirty="0"/>
              <a:t> </a:t>
            </a:r>
            <a:r>
              <a:rPr lang="en-US" b="0" dirty="0" err="1"/>
              <a:t>để</a:t>
            </a:r>
            <a:r>
              <a:rPr lang="en-US" b="0" dirty="0"/>
              <a:t> </a:t>
            </a:r>
            <a:r>
              <a:rPr lang="en-US" b="0" dirty="0" err="1"/>
              <a:t>thực</a:t>
            </a:r>
            <a:r>
              <a:rPr lang="en-US" b="0" dirty="0"/>
              <a:t> </a:t>
            </a:r>
            <a:r>
              <a:rPr lang="en-US" b="0" dirty="0" err="1"/>
              <a:t>hiện</a:t>
            </a:r>
            <a:r>
              <a:rPr lang="en-US" b="0" dirty="0"/>
              <a:t> </a:t>
            </a:r>
            <a:r>
              <a:rPr lang="en-US" b="0" dirty="0" err="1"/>
              <a:t>việc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G(z) </a:t>
            </a:r>
            <a:r>
              <a:rPr lang="en-US" b="0" dirty="0" err="1"/>
              <a:t>là</a:t>
            </a:r>
            <a:r>
              <a:rPr lang="en-US" b="0" dirty="0"/>
              <a:t> Variational Autoencoders </a:t>
            </a:r>
            <a:r>
              <a:rPr lang="en-US" b="0" dirty="0" err="1"/>
              <a:t>và</a:t>
            </a:r>
            <a:r>
              <a:rPr lang="en-US" b="0" dirty="0"/>
              <a:t> GANs</a:t>
            </a: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10423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tưởng</a:t>
            </a:r>
            <a:r>
              <a:rPr lang="en-US" b="1" dirty="0"/>
              <a:t>: </a:t>
            </a:r>
            <a:r>
              <a:rPr lang="en-US" b="1" dirty="0" err="1"/>
              <a:t>Tạo</a:t>
            </a:r>
            <a:r>
              <a:rPr lang="en-US" b="1" dirty="0"/>
              <a:t> </a:t>
            </a:r>
            <a:r>
              <a:rPr lang="en-US" b="1" dirty="0" err="1"/>
              <a:t>ra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Generative model </a:t>
            </a:r>
            <a:r>
              <a:rPr lang="en-US" b="1" dirty="0" err="1"/>
              <a:t>thông</a:t>
            </a:r>
            <a:r>
              <a:rPr lang="en-US" b="1" dirty="0"/>
              <a:t> qua </a:t>
            </a:r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“</a:t>
            </a:r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nghịch</a:t>
            </a:r>
            <a:r>
              <a:rPr lang="en-US" b="1" dirty="0"/>
              <a:t>” adversarial process. </a:t>
            </a:r>
          </a:p>
          <a:p>
            <a:pPr marL="228600" indent="-228600">
              <a:buAutoNum type="arabicPeriod"/>
            </a:pPr>
            <a:r>
              <a:rPr lang="en-US" b="0" dirty="0" err="1"/>
              <a:t>Trong</a:t>
            </a:r>
            <a:r>
              <a:rPr lang="en-US" b="0" dirty="0"/>
              <a:t> </a:t>
            </a:r>
            <a:r>
              <a:rPr lang="en-US" b="0" dirty="0" err="1"/>
              <a:t>đó</a:t>
            </a:r>
            <a:r>
              <a:rPr lang="en-US" b="0" dirty="0"/>
              <a:t> Generative model G </a:t>
            </a:r>
            <a:r>
              <a:rPr lang="en-US" b="0" dirty="0" err="1"/>
              <a:t>có</a:t>
            </a:r>
            <a:r>
              <a:rPr lang="en-US" b="0" dirty="0"/>
              <a:t> </a:t>
            </a:r>
            <a:r>
              <a:rPr lang="en-US" b="0" dirty="0" err="1"/>
              <a:t>thể</a:t>
            </a:r>
            <a:r>
              <a:rPr lang="en-US" b="0" dirty="0"/>
              <a:t> “capture”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</a:t>
            </a:r>
            <a:r>
              <a:rPr lang="en-US" b="0" dirty="0" err="1"/>
              <a:t>của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endParaRPr lang="en-US" b="0" dirty="0"/>
          </a:p>
          <a:p>
            <a:pPr marL="228600" indent="-228600">
              <a:buAutoNum type="arabicPeriod"/>
            </a:pPr>
            <a:r>
              <a:rPr lang="en-US" b="0" dirty="0"/>
              <a:t>D </a:t>
            </a:r>
            <a:r>
              <a:rPr lang="en-US" b="0" dirty="0" err="1"/>
              <a:t>ước</a:t>
            </a:r>
            <a:r>
              <a:rPr lang="en-US" b="0" dirty="0"/>
              <a:t> </a:t>
            </a:r>
            <a:r>
              <a:rPr lang="en-US" b="0" dirty="0" err="1"/>
              <a:t>lượng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</a:t>
            </a:r>
            <a:r>
              <a:rPr lang="en-US" b="0" dirty="0" err="1"/>
              <a:t>của</a:t>
            </a:r>
            <a:r>
              <a:rPr lang="en-US" b="0" dirty="0"/>
              <a:t> sample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that hay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giả</a:t>
            </a:r>
            <a:endParaRPr lang="en-US" b="0" dirty="0"/>
          </a:p>
          <a:p>
            <a:pPr marL="228600" indent="-228600">
              <a:buAutoNum type="arabicPeriod"/>
            </a:pPr>
            <a:endParaRPr lang="en-US" b="0" dirty="0"/>
          </a:p>
          <a:p>
            <a:endParaRPr lang="en-US" b="0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921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457200" marR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GANs,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cần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neural: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thủ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cùng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trở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mẫu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(Generator):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Genrator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đầu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1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giống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chiếc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Discriminator.</a:t>
            </a:r>
          </a:p>
          <a:p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(Discriminator):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Nhiệm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vụ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tế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Generator,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phải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đâu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giống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nhiệm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vụ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đội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soát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ban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tổ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chức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tục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cải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chỉ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thúc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hay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Tóm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này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gồm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lừa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nhận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hướng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dẫn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endParaRPr lang="en-US" sz="12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Generator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random input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generator G(z)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input z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z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(z),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z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thuộc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p(z),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latent space,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thêm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nhiễu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(noise). 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G(z)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nạp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network D(x).</a:t>
            </a: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network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input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 (real sample)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(generated sample)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xem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Real sample x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(x). D(x)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xử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đề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binary classification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bằng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sigmoid,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về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khoảng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0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1,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đầu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lớn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nhãn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thời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thiểu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phát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thiểu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12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log(1 - D(G(z))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Nói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trò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minimax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giữa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người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endParaRPr lang="en-US" sz="12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V(D,G):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𝐸_(𝑥~𝑝_𝑑𝑎𝑡𝑎 (𝑥) )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[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log⁡𝐷(𝑥) ] 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vọng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training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training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chính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𝐸_(𝑧~𝑝_𝑑𝑎𝑡𝑎 (𝑧) )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[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log⁡〖(1−𝐷(𝐺(𝑧)))〗 ] 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vọng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z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chính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Tổng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maximize V(D,G)  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4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3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8.w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wmf"/><Relationship Id="rId12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11" Type="http://schemas.openxmlformats.org/officeDocument/2006/relationships/oleObject" Target="../embeddings/oleObject7.bin"/><Relationship Id="rId5" Type="http://schemas.openxmlformats.org/officeDocument/2006/relationships/image" Target="../media/image5.wmf"/><Relationship Id="rId10" Type="http://schemas.openxmlformats.org/officeDocument/2006/relationships/oleObject" Target="../embeddings/oleObject6.bin"/><Relationship Id="rId4" Type="http://schemas.openxmlformats.org/officeDocument/2006/relationships/oleObject" Target="../embeddings/oleObject3.bin"/><Relationship Id="rId9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0" y="785794"/>
            <a:ext cx="9144000" cy="2492375"/>
          </a:xfrm>
          <a:ln>
            <a:miter lim="800000"/>
            <a:headEnd/>
            <a:tailEnd/>
          </a:ln>
        </p:spPr>
        <p:txBody>
          <a:bodyPr vert="horz" wrap="square" lIns="114287" tIns="58731" rIns="114287" bIns="58731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15000"/>
              </a:lnSpc>
              <a:defRPr/>
            </a:pP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Nghiên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cứu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mô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hình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mạng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SRGAN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trong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nâng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cao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độ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phân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giải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ảnh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và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ứng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dụng</a:t>
            </a:r>
            <a:endParaRPr lang="en-US" altLang="ko-KR" sz="3600" b="1" dirty="0">
              <a:solidFill>
                <a:srgbClr val="0C029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ea typeface="HY견명조" pitchFamily="18" charset="-127"/>
            </a:endParaRPr>
          </a:p>
        </p:txBody>
      </p:sp>
      <p:sp>
        <p:nvSpPr>
          <p:cNvPr id="16387" name="Rectangle 4"/>
          <p:cNvSpPr>
            <a:spLocks noChangeArrowheads="1"/>
          </p:cNvSpPr>
          <p:nvPr/>
        </p:nvSpPr>
        <p:spPr bwMode="auto">
          <a:xfrm>
            <a:off x="1187624" y="3786188"/>
            <a:ext cx="6746522" cy="45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8889" tIns="44445" rIns="88889" bIns="44445">
            <a:spAutoFit/>
          </a:bodyPr>
          <a:lstStyle/>
          <a:p>
            <a:pPr algn="ctr" defTabSz="877888"/>
            <a:r>
              <a:rPr lang="en-US" altLang="ko-KR" sz="2400" b="1" dirty="0" err="1">
                <a:solidFill>
                  <a:schemeClr val="tx1"/>
                </a:solidFill>
                <a:latin typeface="Palatino Linotype" pitchFamily="18" charset="0"/>
              </a:rPr>
              <a:t>Vũ</a:t>
            </a:r>
            <a:r>
              <a:rPr lang="en-US" altLang="ko-KR" sz="2400" b="1" dirty="0">
                <a:solidFill>
                  <a:schemeClr val="tx1"/>
                </a:solidFill>
                <a:latin typeface="Palatino Linotype" pitchFamily="18" charset="0"/>
              </a:rPr>
              <a:t> Anh Tú – K29A</a:t>
            </a:r>
            <a:endParaRPr lang="en-US" altLang="ko-KR" sz="2400" b="1" baseline="30000" dirty="0">
              <a:solidFill>
                <a:schemeClr val="tx1"/>
              </a:solidFill>
              <a:latin typeface="Palatino Linotype" pitchFamily="18" charset="0"/>
            </a:endParaRPr>
          </a:p>
        </p:txBody>
      </p:sp>
      <p:pic>
        <p:nvPicPr>
          <p:cNvPr id="7" name="Picture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6200" y="4753297"/>
            <a:ext cx="1371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9" name="Text Box 24"/>
          <p:cNvSpPr txBox="1">
            <a:spLocks noChangeArrowheads="1"/>
          </p:cNvSpPr>
          <p:nvPr/>
        </p:nvSpPr>
        <p:spPr bwMode="auto">
          <a:xfrm>
            <a:off x="914400" y="1070415"/>
            <a:ext cx="7704138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Độ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giải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ảnh</a:t>
            </a:r>
            <a:endParaRPr lang="en-US" altLang="ko-KR" sz="2200" b="1" dirty="0"/>
          </a:p>
        </p:txBody>
      </p:sp>
      <p:sp>
        <p:nvSpPr>
          <p:cNvPr id="10" name="Oval 25"/>
          <p:cNvSpPr>
            <a:spLocks noChangeArrowheads="1"/>
          </p:cNvSpPr>
          <p:nvPr/>
        </p:nvSpPr>
        <p:spPr bwMode="auto">
          <a:xfrm>
            <a:off x="762000" y="1285859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1" name="Text Box 24"/>
          <p:cNvSpPr txBox="1">
            <a:spLocks noChangeArrowheads="1"/>
          </p:cNvSpPr>
          <p:nvPr/>
        </p:nvSpPr>
        <p:spPr bwMode="auto">
          <a:xfrm>
            <a:off x="914400" y="1785926"/>
            <a:ext cx="7704138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Mạng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tạo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sinh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biệt</a:t>
            </a:r>
            <a:r>
              <a:rPr lang="en-US" altLang="ko-KR" sz="2200" b="1" dirty="0"/>
              <a:t> (GAN)</a:t>
            </a:r>
          </a:p>
        </p:txBody>
      </p:sp>
      <p:sp>
        <p:nvSpPr>
          <p:cNvPr id="12" name="Oval 25"/>
          <p:cNvSpPr>
            <a:spLocks noChangeArrowheads="1"/>
          </p:cNvSpPr>
          <p:nvPr/>
        </p:nvSpPr>
        <p:spPr bwMode="auto">
          <a:xfrm>
            <a:off x="762000" y="1928801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3" name="Text Box 24"/>
          <p:cNvSpPr txBox="1">
            <a:spLocks noChangeArrowheads="1"/>
          </p:cNvSpPr>
          <p:nvPr/>
        </p:nvSpPr>
        <p:spPr bwMode="auto">
          <a:xfrm>
            <a:off x="920750" y="2411402"/>
            <a:ext cx="7704138" cy="7694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Mạng</a:t>
            </a:r>
            <a:r>
              <a:rPr lang="en-US" altLang="ko-KR" sz="2200" b="1" dirty="0"/>
              <a:t> SRGAN </a:t>
            </a:r>
            <a:r>
              <a:rPr lang="en-US" altLang="ko-KR" sz="2200" b="1" dirty="0" err="1"/>
              <a:t>và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ứng</a:t>
            </a:r>
            <a:r>
              <a:rPr lang="en-US" altLang="ko-KR" sz="2200" b="1" dirty="0"/>
              <a:t> dung </a:t>
            </a:r>
            <a:r>
              <a:rPr lang="en-US" altLang="ko-KR" sz="2200" b="1" dirty="0" err="1"/>
              <a:t>trong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nâng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cao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độ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giải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ảnh</a:t>
            </a:r>
            <a:r>
              <a:rPr lang="en-US" altLang="ko-KR" sz="2200" b="1" dirty="0"/>
              <a:t> </a:t>
            </a:r>
          </a:p>
        </p:txBody>
      </p:sp>
      <p:sp>
        <p:nvSpPr>
          <p:cNvPr id="14" name="Oval 25"/>
          <p:cNvSpPr>
            <a:spLocks noChangeArrowheads="1"/>
          </p:cNvSpPr>
          <p:nvPr/>
        </p:nvSpPr>
        <p:spPr bwMode="auto">
          <a:xfrm>
            <a:off x="768350" y="2554277"/>
            <a:ext cx="134938" cy="125412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7" name="Text Box 24"/>
          <p:cNvSpPr txBox="1">
            <a:spLocks noChangeArrowheads="1"/>
          </p:cNvSpPr>
          <p:nvPr/>
        </p:nvSpPr>
        <p:spPr bwMode="auto">
          <a:xfrm>
            <a:off x="914400" y="3176512"/>
            <a:ext cx="7704138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Kết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quả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thực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nghiệm</a:t>
            </a:r>
            <a:endParaRPr lang="en-US" altLang="ko-KR" sz="2200" b="1" dirty="0"/>
          </a:p>
        </p:txBody>
      </p:sp>
      <p:sp>
        <p:nvSpPr>
          <p:cNvPr id="18" name="Oval 25"/>
          <p:cNvSpPr>
            <a:spLocks noChangeArrowheads="1"/>
          </p:cNvSpPr>
          <p:nvPr/>
        </p:nvSpPr>
        <p:spPr bwMode="auto">
          <a:xfrm>
            <a:off x="762000" y="3319387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9" name="Text Box 24"/>
          <p:cNvSpPr txBox="1">
            <a:spLocks noChangeArrowheads="1"/>
          </p:cNvSpPr>
          <p:nvPr/>
        </p:nvSpPr>
        <p:spPr bwMode="auto">
          <a:xfrm>
            <a:off x="972319" y="3775000"/>
            <a:ext cx="7704137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Kết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luận</a:t>
            </a:r>
            <a:endParaRPr lang="en-US" altLang="ko-KR" sz="2200" b="1" dirty="0"/>
          </a:p>
        </p:txBody>
      </p:sp>
      <p:sp>
        <p:nvSpPr>
          <p:cNvPr id="20" name="Oval 25"/>
          <p:cNvSpPr>
            <a:spLocks noChangeArrowheads="1"/>
          </p:cNvSpPr>
          <p:nvPr/>
        </p:nvSpPr>
        <p:spPr bwMode="auto">
          <a:xfrm>
            <a:off x="766763" y="3917875"/>
            <a:ext cx="134937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23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16" name="Line 31">
            <a:extLst>
              <a:ext uri="{FF2B5EF4-FFF2-40B4-BE49-F238E27FC236}">
                <a16:creationId xmlns:a16="http://schemas.microsoft.com/office/drawing/2014/main" id="{A91EB084-62DC-374A-B917-8639997AC51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33">
            <a:extLst>
              <a:ext uri="{FF2B5EF4-FFF2-40B4-BE49-F238E27FC236}">
                <a16:creationId xmlns:a16="http://schemas.microsoft.com/office/drawing/2014/main" id="{22DB2BFC-497E-0A4D-AFAC-8E161BED15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1797287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Đề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cương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1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4232F-7157-4147-9925-19A0D4377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315" y="952690"/>
            <a:ext cx="5751370" cy="3177454"/>
          </a:xfrm>
          <a:prstGeom prst="rect">
            <a:avLst/>
          </a:prstGeom>
        </p:spPr>
      </p:pic>
      <p:sp>
        <p:nvSpPr>
          <p:cNvPr id="17" name="Text Box 24">
            <a:extLst>
              <a:ext uri="{FF2B5EF4-FFF2-40B4-BE49-F238E27FC236}">
                <a16:creationId xmlns:a16="http://schemas.microsoft.com/office/drawing/2014/main" id="{D1B9AA71-172A-2443-8ACC-DAFE1F6E2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4180517"/>
            <a:ext cx="7704138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Định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nghĩa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: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mức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chi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tiết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thông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tin)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chứa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trong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bức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endParaRPr lang="en-US" altLang="ko-KR" dirty="0">
              <a:solidFill>
                <a:schemeClr val="bg2"/>
              </a:solidFill>
              <a:latin typeface="Source Sans Pro" panose="020B0604020202020204" charset="0"/>
            </a:endParaRPr>
          </a:p>
        </p:txBody>
      </p:sp>
      <p:sp>
        <p:nvSpPr>
          <p:cNvPr id="18" name="Text Box 24">
            <a:extLst>
              <a:ext uri="{FF2B5EF4-FFF2-40B4-BE49-F238E27FC236}">
                <a16:creationId xmlns:a16="http://schemas.microsoft.com/office/drawing/2014/main" id="{AA0EEF23-4949-C748-BA32-5A7FB4782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270" y="4653136"/>
            <a:ext cx="7704138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DPI (Dots per inch):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chỉ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để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đo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phân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giải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trong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in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ấn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. </a:t>
            </a:r>
          </a:p>
        </p:txBody>
      </p:sp>
      <p:sp>
        <p:nvSpPr>
          <p:cNvPr id="19" name="Line 31">
            <a:extLst>
              <a:ext uri="{FF2B5EF4-FFF2-40B4-BE49-F238E27FC236}">
                <a16:creationId xmlns:a16="http://schemas.microsoft.com/office/drawing/2014/main" id="{AFBAB093-A3CF-6443-90BD-D1C8422F28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Box 33">
            <a:extLst>
              <a:ext uri="{FF2B5EF4-FFF2-40B4-BE49-F238E27FC236}">
                <a16:creationId xmlns:a16="http://schemas.microsoft.com/office/drawing/2014/main" id="{E8D44019-9F31-E34A-9629-257FBB0E0B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310373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Độ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giải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ảnh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74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1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18" name="Text Box 24">
            <a:extLst>
              <a:ext uri="{FF2B5EF4-FFF2-40B4-BE49-F238E27FC236}">
                <a16:creationId xmlns:a16="http://schemas.microsoft.com/office/drawing/2014/main" id="{AA0EEF23-4949-C748-BA32-5A7FB4782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270" y="5651956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Các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yếu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hưởng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đến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chất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lượng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gồm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có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toán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tử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mờ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(H),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hưởng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bởi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chuyển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của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(F),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quá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trình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giảm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mẫu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(D)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của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cảm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biến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nhiễu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ED91BF8-1E0A-7844-9C26-5362733F0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1651A56-F973-4F4A-B0AB-5C203BDA9B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00304"/>
              </p:ext>
            </p:extLst>
          </p:nvPr>
        </p:nvGraphicFramePr>
        <p:xfrm>
          <a:off x="1583668" y="859136"/>
          <a:ext cx="5976664" cy="350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83" r:id="rId4" imgW="17424400" imgH="10045700" progId="Visio.Drawing.11">
                  <p:embed/>
                </p:oleObj>
              </mc:Choice>
              <mc:Fallback>
                <p:oleObj r:id="rId4" imgW="17424400" imgH="100457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3668" y="859136"/>
                        <a:ext cx="5976664" cy="35035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9500A51-0B5A-1E42-BB5A-00105E452B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545773"/>
              </p:ext>
            </p:extLst>
          </p:nvPr>
        </p:nvGraphicFramePr>
        <p:xfrm>
          <a:off x="3041451" y="4797152"/>
          <a:ext cx="3456385" cy="405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84" r:id="rId6" imgW="2044700" imgH="241300" progId="Equation.DSMT4">
                  <p:embed/>
                </p:oleObj>
              </mc:Choice>
              <mc:Fallback>
                <p:oleObj r:id="rId6" imgW="2044700" imgH="2413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1451" y="4797152"/>
                        <a:ext cx="3456385" cy="4053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Line 31">
            <a:extLst>
              <a:ext uri="{FF2B5EF4-FFF2-40B4-BE49-F238E27FC236}">
                <a16:creationId xmlns:a16="http://schemas.microsoft.com/office/drawing/2014/main" id="{23625C84-063D-6748-B84E-7F300A7ED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Box 33">
            <a:extLst>
              <a:ext uri="{FF2B5EF4-FFF2-40B4-BE49-F238E27FC236}">
                <a16:creationId xmlns:a16="http://schemas.microsoft.com/office/drawing/2014/main" id="{B61036E2-02EF-DF44-9C7B-52113F7E3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310373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Độ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giải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ảnh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98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</p:txBody>
      </p:sp>
      <p:cxnSp>
        <p:nvCxnSpPr>
          <p:cNvPr id="24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5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7" name="Text Box 24">
            <a:extLst>
              <a:ext uri="{FF2B5EF4-FFF2-40B4-BE49-F238E27FC236}">
                <a16:creationId xmlns:a16="http://schemas.microsoft.com/office/drawing/2014/main" id="{F5C7E13D-DC32-9843-B575-974B44A6BE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582" y="980728"/>
            <a:ext cx="662041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2200" b="1" dirty="0" err="1"/>
              <a:t>Mô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hình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tạo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sinh</a:t>
            </a:r>
            <a:r>
              <a:rPr lang="en-US" altLang="ko-KR" sz="2200" b="1" dirty="0"/>
              <a:t> (Generative Model)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AA4C3B-FDCA-6249-BA5E-C346C796A4F3}"/>
              </a:ext>
            </a:extLst>
          </p:cNvPr>
          <p:cNvSpPr/>
          <p:nvPr/>
        </p:nvSpPr>
        <p:spPr bwMode="auto">
          <a:xfrm>
            <a:off x="1187624" y="1616353"/>
            <a:ext cx="1944216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True distribution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4EA49D-4EC8-4043-997D-DE9B9D163A5B}"/>
              </a:ext>
            </a:extLst>
          </p:cNvPr>
          <p:cNvSpPr/>
          <p:nvPr/>
        </p:nvSpPr>
        <p:spPr bwMode="auto">
          <a:xfrm>
            <a:off x="3779912" y="1616353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Samples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4D0726-7E92-F241-955B-4F48170D3BB1}"/>
              </a:ext>
            </a:extLst>
          </p:cNvPr>
          <p:cNvSpPr/>
          <p:nvPr/>
        </p:nvSpPr>
        <p:spPr bwMode="auto">
          <a:xfrm>
            <a:off x="6156176" y="1616353"/>
            <a:ext cx="1943250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Estimate density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63F8AD-51EE-1D41-ABBD-418C52B03A1B}"/>
              </a:ext>
            </a:extLst>
          </p:cNvPr>
          <p:cNvCxnSpPr>
            <a:stCxn id="4" idx="3"/>
            <a:endCxn id="9" idx="1"/>
          </p:cNvCxnSpPr>
          <p:nvPr/>
        </p:nvCxnSpPr>
        <p:spPr bwMode="auto">
          <a:xfrm>
            <a:off x="3131840" y="201239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BFA3B7-B0E2-5147-B8F4-AE5E7709AE04}"/>
              </a:ext>
            </a:extLst>
          </p:cNvPr>
          <p:cNvCxnSpPr>
            <a:stCxn id="9" idx="3"/>
            <a:endCxn id="10" idx="1"/>
          </p:cNvCxnSpPr>
          <p:nvPr/>
        </p:nvCxnSpPr>
        <p:spPr bwMode="auto">
          <a:xfrm>
            <a:off x="5508104" y="201239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4" name="Down Arrow 13">
            <a:extLst>
              <a:ext uri="{FF2B5EF4-FFF2-40B4-BE49-F238E27FC236}">
                <a16:creationId xmlns:a16="http://schemas.microsoft.com/office/drawing/2014/main" id="{23434772-166B-AF46-8F01-545F49330E9C}"/>
              </a:ext>
            </a:extLst>
          </p:cNvPr>
          <p:cNvSpPr/>
          <p:nvPr/>
        </p:nvSpPr>
        <p:spPr bwMode="auto">
          <a:xfrm>
            <a:off x="4427984" y="2730626"/>
            <a:ext cx="288032" cy="815821"/>
          </a:xfrm>
          <a:prstGeom prst="down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35" name="Text Box 24">
            <a:extLst>
              <a:ext uri="{FF2B5EF4-FFF2-40B4-BE49-F238E27FC236}">
                <a16:creationId xmlns:a16="http://schemas.microsoft.com/office/drawing/2014/main" id="{64832B7C-D14F-8A4D-A20D-8F55D5169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5182206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buAutoNum type="arabicPeriod"/>
            </a:pP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Variational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Autoencoders</a:t>
            </a:r>
            <a:endParaRPr lang="en-US" altLang="ko-KR" dirty="0">
              <a:solidFill>
                <a:schemeClr val="bg2"/>
              </a:solidFill>
              <a:latin typeface="Source Sans Pro" panose="020B0604020202020204" charset="0"/>
            </a:endParaRPr>
          </a:p>
          <a:p>
            <a:pPr marL="342900" indent="-342900" algn="just">
              <a:buAutoNum type="arabicPeriod"/>
            </a:pP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Generative Adversarial Nets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73020"/>
              </p:ext>
            </p:extLst>
          </p:nvPr>
        </p:nvGraphicFramePr>
        <p:xfrm>
          <a:off x="1874043" y="2008361"/>
          <a:ext cx="393701" cy="266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6" name="Equation" r:id="rId4" imgW="393480" imgH="266400" progId="Equation.DSMT4">
                  <p:embed/>
                </p:oleObj>
              </mc:Choice>
              <mc:Fallback>
                <p:oleObj name="Equation" r:id="rId4" imgW="39348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74043" y="2008361"/>
                        <a:ext cx="393701" cy="266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2028941"/>
              </p:ext>
            </p:extLst>
          </p:nvPr>
        </p:nvGraphicFramePr>
        <p:xfrm>
          <a:off x="4008438" y="2008188"/>
          <a:ext cx="12700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7" name="Equation" r:id="rId6" imgW="1269720" imgH="266400" progId="Equation.DSMT4">
                  <p:embed/>
                </p:oleObj>
              </mc:Choice>
              <mc:Fallback>
                <p:oleObj name="Equation" r:id="rId6" imgW="1269720" imgH="2664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8438" y="2008188"/>
                        <a:ext cx="12700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942537"/>
              </p:ext>
            </p:extLst>
          </p:nvPr>
        </p:nvGraphicFramePr>
        <p:xfrm>
          <a:off x="6823075" y="1965325"/>
          <a:ext cx="3937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8" name="Equation" r:id="rId8" imgW="393480" imgH="355320" progId="Equation.DSMT4">
                  <p:embed/>
                </p:oleObj>
              </mc:Choice>
              <mc:Fallback>
                <p:oleObj name="Equation" r:id="rId8" imgW="393480" imgH="35532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23075" y="1965325"/>
                        <a:ext cx="3937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0BAA4C3B-FDCA-6249-BA5E-C346C796A4F3}"/>
              </a:ext>
            </a:extLst>
          </p:cNvPr>
          <p:cNvSpPr/>
          <p:nvPr/>
        </p:nvSpPr>
        <p:spPr bwMode="auto">
          <a:xfrm>
            <a:off x="1187624" y="3925484"/>
            <a:ext cx="1944216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True distribution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C4EA49D-4EC8-4043-997D-DE9B9D163A5B}"/>
              </a:ext>
            </a:extLst>
          </p:cNvPr>
          <p:cNvSpPr/>
          <p:nvPr/>
        </p:nvSpPr>
        <p:spPr bwMode="auto">
          <a:xfrm>
            <a:off x="3779912" y="3925484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Samples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34D0726-7E92-F241-955B-4F48170D3BB1}"/>
              </a:ext>
            </a:extLst>
          </p:cNvPr>
          <p:cNvSpPr/>
          <p:nvPr/>
        </p:nvSpPr>
        <p:spPr bwMode="auto">
          <a:xfrm>
            <a:off x="6156176" y="3925484"/>
            <a:ext cx="2376264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Estimate </a:t>
            </a:r>
            <a:r>
              <a:rPr lang="en-US" dirty="0" smtClean="0">
                <a:ea typeface="굴림" pitchFamily="50" charset="-127"/>
              </a:rPr>
              <a:t>Generator</a:t>
            </a:r>
            <a:r>
              <a:rPr kumimoji="1" lang="en-US" sz="18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 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563F8AD-51EE-1D41-ABBD-418C52B03A1B}"/>
              </a:ext>
            </a:extLst>
          </p:cNvPr>
          <p:cNvCxnSpPr>
            <a:stCxn id="30" idx="3"/>
            <a:endCxn id="31" idx="1"/>
          </p:cNvCxnSpPr>
          <p:nvPr/>
        </p:nvCxnSpPr>
        <p:spPr bwMode="auto">
          <a:xfrm>
            <a:off x="3131840" y="4321528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BBFA3B7-B0E2-5147-B8F4-AE5E7709AE04}"/>
              </a:ext>
            </a:extLst>
          </p:cNvPr>
          <p:cNvCxnSpPr>
            <a:stCxn id="31" idx="3"/>
            <a:endCxn id="32" idx="1"/>
          </p:cNvCxnSpPr>
          <p:nvPr/>
        </p:nvCxnSpPr>
        <p:spPr bwMode="auto">
          <a:xfrm>
            <a:off x="5508104" y="4321528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014152"/>
              </p:ext>
            </p:extLst>
          </p:nvPr>
        </p:nvGraphicFramePr>
        <p:xfrm>
          <a:off x="1874043" y="4317492"/>
          <a:ext cx="393701" cy="266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9" name="Equation" r:id="rId10" imgW="393480" imgH="266400" progId="Equation.DSMT4">
                  <p:embed/>
                </p:oleObj>
              </mc:Choice>
              <mc:Fallback>
                <p:oleObj name="Equation" r:id="rId10" imgW="393480" imgH="266400" progId="Equation.DSMT4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74043" y="4317492"/>
                        <a:ext cx="393701" cy="266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0776527"/>
              </p:ext>
            </p:extLst>
          </p:nvPr>
        </p:nvGraphicFramePr>
        <p:xfrm>
          <a:off x="4008438" y="4317319"/>
          <a:ext cx="12700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00" name="Equation" r:id="rId11" imgW="1269720" imgH="266400" progId="Equation.DSMT4">
                  <p:embed/>
                </p:oleObj>
              </mc:Choice>
              <mc:Fallback>
                <p:oleObj name="Equation" r:id="rId11" imgW="1269720" imgH="266400" progId="Equation.DSMT4">
                  <p:embed/>
                  <p:pic>
                    <p:nvPicPr>
                      <p:cNvPr id="21" name="Object 20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8438" y="4317319"/>
                        <a:ext cx="12700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5875780"/>
              </p:ext>
            </p:extLst>
          </p:nvPr>
        </p:nvGraphicFramePr>
        <p:xfrm>
          <a:off x="7146925" y="4262438"/>
          <a:ext cx="393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01" name="Equation" r:id="rId12" imgW="393480" imgH="266400" progId="Equation.DSMT4">
                  <p:embed/>
                </p:oleObj>
              </mc:Choice>
              <mc:Fallback>
                <p:oleObj name="Equation" r:id="rId12" imgW="393480" imgH="266400" progId="Equation.DSMT4">
                  <p:embed/>
                  <p:pic>
                    <p:nvPicPr>
                      <p:cNvPr id="26" name="Object 25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6925" y="4262438"/>
                        <a:ext cx="3937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858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</p:txBody>
      </p:sp>
      <p:cxnSp>
        <p:nvCxnSpPr>
          <p:cNvPr id="24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5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pic>
        <p:nvPicPr>
          <p:cNvPr id="26" name="Picture 25" descr="MacOS El Capitan:Users:macbookpro:Desktop:Ảnh chụp Màn hình 2018-02-07 lúc 09.19.0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50" y="1340768"/>
            <a:ext cx="7675463" cy="283375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Box 24">
            <a:extLst>
              <a:ext uri="{FF2B5EF4-FFF2-40B4-BE49-F238E27FC236}">
                <a16:creationId xmlns:a16="http://schemas.microsoft.com/office/drawing/2014/main" id="{24989A71-EF5F-DA41-9E95-7D9CCA393C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4974257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Lần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đầu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tiên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được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Ian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J.Goodfellow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các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cộng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sự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giới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thiệu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vào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tháng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10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năm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2014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70788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  <a:p>
            <a:endParaRPr lang="en-US" altLang="ko-KR" sz="2400" b="1" i="1" baseline="30000" dirty="0">
              <a:solidFill>
                <a:srgbClr val="FF0000"/>
              </a:solidFill>
              <a:latin typeface="Verdana" pitchFamily="34" charset="0"/>
            </a:endParaRPr>
          </a:p>
        </p:txBody>
      </p:sp>
      <p:cxnSp>
        <p:nvCxnSpPr>
          <p:cNvPr id="13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4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61313" y="511791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248" y="5271798"/>
            <a:ext cx="7168149" cy="626726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80" y="1307368"/>
            <a:ext cx="7296328" cy="37335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585038" y="314325"/>
            <a:ext cx="5787162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  <p:cxnSp>
        <p:nvCxnSpPr>
          <p:cNvPr id="22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3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1313" y="511791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1268760"/>
            <a:ext cx="4048125" cy="2838450"/>
          </a:xfrm>
          <a:prstGeom prst="rect">
            <a:avLst/>
          </a:prstGeom>
        </p:spPr>
      </p:pic>
      <p:sp>
        <p:nvSpPr>
          <p:cNvPr id="15" name="Text Box 24">
            <a:extLst>
              <a:ext uri="{FF2B5EF4-FFF2-40B4-BE49-F238E27FC236}">
                <a16:creationId xmlns:a16="http://schemas.microsoft.com/office/drawing/2014/main" id="{AA0EEF23-4949-C748-BA32-5A7FB4782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44" y="4276814"/>
            <a:ext cx="8363276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Ngoaif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ra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GANs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da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duoc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ung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dung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trong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cac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nganh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can do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chinh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xac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rat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cao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nhu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y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te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,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vien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tham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,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ngon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ngu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tu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 smtClean="0">
                <a:solidFill>
                  <a:schemeClr val="bg2"/>
                </a:solidFill>
                <a:latin typeface="Source Sans Pro" panose="020B0604020202020204" charset="0"/>
              </a:rPr>
              <a:t>nhien</a:t>
            </a:r>
            <a:r>
              <a:rPr lang="en-US" altLang="ko-KR" dirty="0" smtClean="0">
                <a:solidFill>
                  <a:schemeClr val="bg2"/>
                </a:solidFill>
                <a:latin typeface="Source Sans Pro" panose="020B0604020202020204" charset="0"/>
              </a:rPr>
              <a:t> …</a:t>
            </a:r>
            <a:endParaRPr lang="en-US" altLang="ko-KR" dirty="0">
              <a:solidFill>
                <a:schemeClr val="bg2"/>
              </a:solidFill>
              <a:latin typeface="Source Sans Pro" panose="020B060402020202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211271"/>
            <a:ext cx="4186812" cy="1663254"/>
          </a:xfrm>
          <a:prstGeom prst="rect">
            <a:avLst/>
          </a:prstGeom>
        </p:spPr>
      </p:pic>
      <p:pic>
        <p:nvPicPr>
          <p:cNvPr id="230402" name="Picture 2" descr="HÃ¬nh áº£nh cÃ³ liÃªn qu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38" y="5129656"/>
            <a:ext cx="2311295" cy="1585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0404" name="Picture 4" descr="Káº¿t quáº£ hÃ¬nh áº£nh cho gan handwriting gener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081" y="5129656"/>
            <a:ext cx="2905125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585038" y="314325"/>
            <a:ext cx="2430474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 smtClean="0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 smtClean="0">
                <a:solidFill>
                  <a:srgbClr val="333399"/>
                </a:solidFill>
                <a:latin typeface="Verdana" pitchFamily="34" charset="0"/>
              </a:rPr>
              <a:t> SRGAN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  <p:cxnSp>
        <p:nvCxnSpPr>
          <p:cNvPr id="22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3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1313" y="511791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5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07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ko-KR" sz="18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07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ko-KR" sz="18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  <a:ea typeface="굴림" pitchFamily="50" charset="-127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32986</TotalTime>
  <Words>1090</Words>
  <Application>Microsoft Office PowerPoint</Application>
  <PresentationFormat>Letter Paper (8.5x11 in)</PresentationFormat>
  <Paragraphs>80</Paragraphs>
  <Slides>9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굴림</vt:lpstr>
      <vt:lpstr>HY견명조</vt:lpstr>
      <vt:lpstr>Palatino Linotype</vt:lpstr>
      <vt:lpstr>Source Sans Pro</vt:lpstr>
      <vt:lpstr>Times New Roman</vt:lpstr>
      <vt:lpstr>Verdana</vt:lpstr>
      <vt:lpstr>Custom Design</vt:lpstr>
      <vt:lpstr>Visio.Drawing.11</vt:lpstr>
      <vt:lpstr>MathType 6.0 Equation</vt:lpstr>
      <vt:lpstr>Nghiên cứu mô hình mạng SRGAN trong nâng cao độ phân giải ảnh và ứng dụng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Computer Vision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Spline-Regularized Image Reconstruction Methods Applied to Limited-Angle Tomography</dc:title>
  <dc:creator>Van-Giang Nguyen</dc:creator>
  <cp:lastModifiedBy>Anhtus</cp:lastModifiedBy>
  <cp:revision>2916</cp:revision>
  <cp:lastPrinted>1999-07-18T06:27:43Z</cp:lastPrinted>
  <dcterms:created xsi:type="dcterms:W3CDTF">1995-06-17T23:31:02Z</dcterms:created>
  <dcterms:modified xsi:type="dcterms:W3CDTF">2019-09-22T02:09:55Z</dcterms:modified>
</cp:coreProperties>
</file>

<file path=docProps/thumbnail.jpeg>
</file>